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57" r:id="rId3"/>
    <p:sldId id="285" r:id="rId4"/>
    <p:sldId id="278" r:id="rId5"/>
    <p:sldId id="283" r:id="rId6"/>
    <p:sldId id="273" r:id="rId7"/>
    <p:sldId id="279" r:id="rId8"/>
    <p:sldId id="282" r:id="rId9"/>
    <p:sldId id="284" r:id="rId10"/>
    <p:sldId id="260" r:id="rId11"/>
    <p:sldId id="275" r:id="rId12"/>
    <p:sldId id="264" r:id="rId13"/>
    <p:sldId id="263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 varScale="1">
        <p:scale>
          <a:sx n="88" d="100"/>
          <a:sy n="88" d="100"/>
        </p:scale>
        <p:origin x="10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432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36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08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697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994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64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137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523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368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644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392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23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020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865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2697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257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90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0429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75A75-2D15-46CB-90CB-8E186A6838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029" sz="3600" dirty="0"/>
              <a:t>Commercializing Your Web Development Skills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AE8079-B3B5-4134-A4B4-6EAB8A3BC8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029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Day 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071B02-B634-4712-B27F-CC7419734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5825" y="739533"/>
            <a:ext cx="1246116" cy="130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46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6E478B-B509-4FE5-A5F4-9129CA2240D0}"/>
              </a:ext>
            </a:extLst>
          </p:cNvPr>
          <p:cNvSpPr txBox="1"/>
          <p:nvPr/>
        </p:nvSpPr>
        <p:spPr>
          <a:xfrm>
            <a:off x="747714" y="6193719"/>
            <a:ext cx="99440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2200" dirty="0">
                <a:solidFill>
                  <a:schemeClr val="bg1"/>
                </a:solidFill>
              </a:rPr>
              <a:t>Commercializing Your Web Development Skills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AFD2F50-BB8A-401E-B40F-8522FFA895EE}"/>
              </a:ext>
            </a:extLst>
          </p:cNvPr>
          <p:cNvSpPr txBox="1"/>
          <p:nvPr/>
        </p:nvSpPr>
        <p:spPr>
          <a:xfrm>
            <a:off x="5569345" y="1711298"/>
            <a:ext cx="6622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QUESTIONS FOR BREAKFAST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0D7FA11-C7F8-462F-8E8C-FC842384B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466" y="233394"/>
            <a:ext cx="6624606" cy="66246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DF3E1D-F63B-4C8B-8D0D-30548B359EB3}"/>
              </a:ext>
            </a:extLst>
          </p:cNvPr>
          <p:cNvSpPr txBox="1"/>
          <p:nvPr/>
        </p:nvSpPr>
        <p:spPr>
          <a:xfrm>
            <a:off x="6012191" y="2419184"/>
            <a:ext cx="52568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029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Challenges with your homework?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endParaRPr lang="en-029" sz="2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endParaRPr lang="en-029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436177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6E478B-B509-4FE5-A5F4-9129CA2240D0}"/>
              </a:ext>
            </a:extLst>
          </p:cNvPr>
          <p:cNvSpPr txBox="1"/>
          <p:nvPr/>
        </p:nvSpPr>
        <p:spPr>
          <a:xfrm>
            <a:off x="747714" y="6193719"/>
            <a:ext cx="99440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2200" dirty="0">
                <a:solidFill>
                  <a:schemeClr val="bg1"/>
                </a:solidFill>
              </a:rPr>
              <a:t>Commercializing Your Web Development Skills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4B48F1-DC7D-4560-9064-E739C93C5AFC}"/>
              </a:ext>
            </a:extLst>
          </p:cNvPr>
          <p:cNvSpPr txBox="1"/>
          <p:nvPr/>
        </p:nvSpPr>
        <p:spPr>
          <a:xfrm>
            <a:off x="1667566" y="3576018"/>
            <a:ext cx="3974223" cy="184665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222222"/>
                </a:solidFill>
                <a:effectLst/>
                <a:latin typeface="DDG_ProximaNova"/>
              </a:rPr>
              <a:t>Wix.com allows users to create HTML5 websites and mobile sites through the use of online drag and drop tools.</a:t>
            </a:r>
            <a:br>
              <a:rPr lang="en-029" sz="2400" dirty="0">
                <a:solidFill>
                  <a:schemeClr val="bg1">
                    <a:lumMod val="50000"/>
                  </a:schemeClr>
                </a:solidFill>
              </a:rPr>
            </a:br>
            <a:endParaRPr lang="en-029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B1AB850-126C-4927-A4D1-FD5B7CE30B03}"/>
              </a:ext>
            </a:extLst>
          </p:cNvPr>
          <p:cNvSpPr txBox="1"/>
          <p:nvPr/>
        </p:nvSpPr>
        <p:spPr>
          <a:xfrm>
            <a:off x="6550212" y="3978218"/>
            <a:ext cx="4913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2800" dirty="0" err="1">
                <a:solidFill>
                  <a:schemeClr val="bg1"/>
                </a:solidFill>
                <a:latin typeface="+mj-lt"/>
              </a:rPr>
              <a:t>Oualie</a:t>
            </a:r>
            <a:r>
              <a:rPr lang="en-029" sz="2800" dirty="0">
                <a:solidFill>
                  <a:schemeClr val="bg1"/>
                </a:solidFill>
                <a:latin typeface="+mj-lt"/>
              </a:rPr>
              <a:t> Development Programme</a:t>
            </a:r>
            <a:br>
              <a:rPr lang="en-029" sz="2800" dirty="0">
                <a:solidFill>
                  <a:schemeClr val="bg1"/>
                </a:solidFill>
                <a:latin typeface="+mj-lt"/>
              </a:rPr>
            </a:br>
            <a:endParaRPr lang="en-029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E99C48D-3802-4ABE-AE0F-C5DF1B200E9D}"/>
              </a:ext>
            </a:extLst>
          </p:cNvPr>
          <p:cNvSpPr txBox="1"/>
          <p:nvPr/>
        </p:nvSpPr>
        <p:spPr>
          <a:xfrm>
            <a:off x="6365363" y="506095"/>
            <a:ext cx="6622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WIX: Walkthrough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2E9182-C962-41F7-8003-2D923C6E73C5}"/>
              </a:ext>
            </a:extLst>
          </p:cNvPr>
          <p:cNvSpPr txBox="1"/>
          <p:nvPr/>
        </p:nvSpPr>
        <p:spPr>
          <a:xfrm>
            <a:off x="6365363" y="1519280"/>
            <a:ext cx="5256829" cy="32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029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-   Selecting a Theme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029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Editing/Customizing Theme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029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Exploring Features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029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Page Edit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029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Publishing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C9B0B291-4FB2-4F86-9D8F-161A97F830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245053" y="2240495"/>
            <a:ext cx="2325049" cy="103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74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071B02-B634-4712-B27F-CC7419734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2708" y="782063"/>
            <a:ext cx="3142854" cy="33019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441220-519D-4A3C-89AB-6999FE16FA5C}"/>
              </a:ext>
            </a:extLst>
          </p:cNvPr>
          <p:cNvSpPr txBox="1"/>
          <p:nvPr/>
        </p:nvSpPr>
        <p:spPr>
          <a:xfrm>
            <a:off x="4621252" y="4297251"/>
            <a:ext cx="3890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3600" dirty="0"/>
              <a:t>“Needs a tagline”</a:t>
            </a:r>
          </a:p>
        </p:txBody>
      </p:sp>
    </p:spTree>
    <p:extLst>
      <p:ext uri="{BB962C8B-B14F-4D97-AF65-F5344CB8AC3E}">
        <p14:creationId xmlns:p14="http://schemas.microsoft.com/office/powerpoint/2010/main" val="1175146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071B02-B634-4712-B27F-CC7419734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5825" y="739533"/>
            <a:ext cx="1246116" cy="13092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441220-519D-4A3C-89AB-6999FE16FA5C}"/>
              </a:ext>
            </a:extLst>
          </p:cNvPr>
          <p:cNvSpPr txBox="1"/>
          <p:nvPr/>
        </p:nvSpPr>
        <p:spPr>
          <a:xfrm>
            <a:off x="3763926" y="2789707"/>
            <a:ext cx="525248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029" sz="4400" dirty="0"/>
              <a:t>Security</a:t>
            </a:r>
          </a:p>
          <a:p>
            <a:r>
              <a:rPr lang="en-029" sz="3200" dirty="0"/>
              <a:t>30,000 websites hacked daily.</a:t>
            </a:r>
          </a:p>
        </p:txBody>
      </p:sp>
    </p:spTree>
    <p:extLst>
      <p:ext uri="{BB962C8B-B14F-4D97-AF65-F5344CB8AC3E}">
        <p14:creationId xmlns:p14="http://schemas.microsoft.com/office/powerpoint/2010/main" val="9236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071B02-B634-4712-B27F-CC7419734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319" y="1141368"/>
            <a:ext cx="4347639" cy="45677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6E478B-B509-4FE5-A5F4-9129CA2240D0}"/>
              </a:ext>
            </a:extLst>
          </p:cNvPr>
          <p:cNvSpPr txBox="1"/>
          <p:nvPr/>
        </p:nvSpPr>
        <p:spPr>
          <a:xfrm>
            <a:off x="747714" y="6193719"/>
            <a:ext cx="99440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2200" dirty="0">
                <a:solidFill>
                  <a:schemeClr val="bg1"/>
                </a:solidFill>
              </a:rPr>
              <a:t>Commercializing Your Web Development Skills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4B48F1-DC7D-4560-9064-E739C93C5AFC}"/>
              </a:ext>
            </a:extLst>
          </p:cNvPr>
          <p:cNvSpPr txBox="1"/>
          <p:nvPr/>
        </p:nvSpPr>
        <p:spPr>
          <a:xfrm>
            <a:off x="1565032" y="1234014"/>
            <a:ext cx="4050926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029" sz="2400" dirty="0">
                <a:solidFill>
                  <a:schemeClr val="bg1">
                    <a:lumMod val="50000"/>
                  </a:schemeClr>
                </a:solidFill>
              </a:rPr>
              <a:t>Even the most basic web site may experience numerous attempts of attacks on their infrastructure.</a:t>
            </a:r>
            <a:br>
              <a:rPr lang="en-029" sz="2400" dirty="0">
                <a:solidFill>
                  <a:schemeClr val="bg1">
                    <a:lumMod val="50000"/>
                  </a:schemeClr>
                </a:solidFill>
              </a:rPr>
            </a:br>
            <a:br>
              <a:rPr lang="en-029" sz="24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029" sz="2400" dirty="0">
                <a:solidFill>
                  <a:schemeClr val="bg1">
                    <a:lumMod val="50000"/>
                  </a:schemeClr>
                </a:solidFill>
              </a:rPr>
              <a:t>In this regard, security is critical.</a:t>
            </a:r>
            <a:endParaRPr lang="en-029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E99C48D-3802-4ABE-AE0F-C5DF1B200E9D}"/>
              </a:ext>
            </a:extLst>
          </p:cNvPr>
          <p:cNvSpPr txBox="1"/>
          <p:nvPr/>
        </p:nvSpPr>
        <p:spPr>
          <a:xfrm>
            <a:off x="5889429" y="275402"/>
            <a:ext cx="6622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SECURITY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BC7C8C-DEC2-415C-9AA5-65A3B54EEA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65032" y="3634984"/>
            <a:ext cx="4050926" cy="25976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304687-15D0-46A5-AE24-772D97A3E9A5}"/>
              </a:ext>
            </a:extLst>
          </p:cNvPr>
          <p:cNvSpPr txBox="1"/>
          <p:nvPr/>
        </p:nvSpPr>
        <p:spPr>
          <a:xfrm>
            <a:off x="6278005" y="1268909"/>
            <a:ext cx="5256829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029" sz="2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-    2Factor Password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029" sz="2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Delete unused plugins/themes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029" sz="2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Update to latest versions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029" sz="2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Ensure SSL Certificates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029" sz="2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Have antivirus on your system </a:t>
            </a:r>
          </a:p>
          <a:p>
            <a:endParaRPr lang="en-029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729518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6E478B-B509-4FE5-A5F4-9129CA2240D0}"/>
              </a:ext>
            </a:extLst>
          </p:cNvPr>
          <p:cNvSpPr txBox="1"/>
          <p:nvPr/>
        </p:nvSpPr>
        <p:spPr>
          <a:xfrm>
            <a:off x="747714" y="6193719"/>
            <a:ext cx="99440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2200" dirty="0">
                <a:solidFill>
                  <a:schemeClr val="bg1"/>
                </a:solidFill>
              </a:rPr>
              <a:t>Commercializing Your Web Development Skills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B1AB850-126C-4927-A4D1-FD5B7CE30B03}"/>
              </a:ext>
            </a:extLst>
          </p:cNvPr>
          <p:cNvSpPr txBox="1"/>
          <p:nvPr/>
        </p:nvSpPr>
        <p:spPr>
          <a:xfrm>
            <a:off x="6550212" y="3978218"/>
            <a:ext cx="4913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2800" dirty="0" err="1">
                <a:solidFill>
                  <a:schemeClr val="bg1"/>
                </a:solidFill>
                <a:latin typeface="+mj-lt"/>
              </a:rPr>
              <a:t>Oualie</a:t>
            </a:r>
            <a:r>
              <a:rPr lang="en-029" sz="2800" dirty="0">
                <a:solidFill>
                  <a:schemeClr val="bg1"/>
                </a:solidFill>
                <a:latin typeface="+mj-lt"/>
              </a:rPr>
              <a:t> Development Programme</a:t>
            </a:r>
            <a:br>
              <a:rPr lang="en-029" sz="2800" dirty="0">
                <a:solidFill>
                  <a:schemeClr val="bg1"/>
                </a:solidFill>
                <a:latin typeface="+mj-lt"/>
              </a:rPr>
            </a:br>
            <a:endParaRPr lang="en-029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E99C48D-3802-4ABE-AE0F-C5DF1B200E9D}"/>
              </a:ext>
            </a:extLst>
          </p:cNvPr>
          <p:cNvSpPr txBox="1"/>
          <p:nvPr/>
        </p:nvSpPr>
        <p:spPr>
          <a:xfrm>
            <a:off x="6474220" y="233394"/>
            <a:ext cx="6622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SECURITY RESOURCES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BC7C8C-DEC2-415C-9AA5-65A3B54EE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031" y="2565313"/>
            <a:ext cx="3126711" cy="31267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2E9182-C962-41F7-8003-2D923C6E73C5}"/>
              </a:ext>
            </a:extLst>
          </p:cNvPr>
          <p:cNvSpPr txBox="1"/>
          <p:nvPr/>
        </p:nvSpPr>
        <p:spPr>
          <a:xfrm>
            <a:off x="6278005" y="1268909"/>
            <a:ext cx="5256829" cy="19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029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Sitecheck.sucuri.net/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029" sz="2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029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detectify.com/</a:t>
            </a:r>
            <a:endParaRPr lang="en-029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4790DD-D4CB-4B02-A8E7-98F5288C21C9}"/>
              </a:ext>
            </a:extLst>
          </p:cNvPr>
          <p:cNvSpPr txBox="1"/>
          <p:nvPr/>
        </p:nvSpPr>
        <p:spPr>
          <a:xfrm>
            <a:off x="6607117" y="1864120"/>
            <a:ext cx="4799313" cy="338554"/>
          </a:xfrm>
          <a:prstGeom prst="rect">
            <a:avLst/>
          </a:prstGeom>
          <a:solidFill>
            <a:srgbClr val="FFC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endParaRPr lang="en-029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D9BF03-E90C-4958-BC5C-0A74338E8100}"/>
              </a:ext>
            </a:extLst>
          </p:cNvPr>
          <p:cNvSpPr txBox="1"/>
          <p:nvPr/>
        </p:nvSpPr>
        <p:spPr>
          <a:xfrm>
            <a:off x="6664024" y="3161931"/>
            <a:ext cx="4799313" cy="338554"/>
          </a:xfrm>
          <a:prstGeom prst="rect">
            <a:avLst/>
          </a:prstGeom>
          <a:solidFill>
            <a:srgbClr val="FFC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endParaRPr lang="en-029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D22726-212A-4E80-9B27-EADC2772899E}"/>
              </a:ext>
            </a:extLst>
          </p:cNvPr>
          <p:cNvSpPr txBox="1"/>
          <p:nvPr/>
        </p:nvSpPr>
        <p:spPr>
          <a:xfrm>
            <a:off x="6664025" y="4373701"/>
            <a:ext cx="4780262" cy="1569660"/>
          </a:xfrm>
          <a:prstGeom prst="rect">
            <a:avLst/>
          </a:prstGeom>
          <a:solidFill>
            <a:srgbClr val="FFC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029" sz="1600" dirty="0"/>
              <a:t>SUCURI</a:t>
            </a:r>
          </a:p>
          <a:p>
            <a:pPr marL="285750" indent="-285750">
              <a:buFontTx/>
              <a:buChar char="-"/>
            </a:pPr>
            <a:r>
              <a:rPr lang="en-029" sz="1600" dirty="0"/>
              <a:t>MALCARE</a:t>
            </a:r>
          </a:p>
          <a:p>
            <a:pPr marL="285750" indent="-285750">
              <a:buFontTx/>
              <a:buChar char="-"/>
            </a:pPr>
            <a:r>
              <a:rPr lang="en-029" sz="1600" dirty="0"/>
              <a:t>JETPACK</a:t>
            </a:r>
          </a:p>
          <a:p>
            <a:pPr marL="285750" indent="-285750">
              <a:buFontTx/>
              <a:buChar char="-"/>
            </a:pPr>
            <a:r>
              <a:rPr lang="en-029" sz="1600" dirty="0" err="1"/>
              <a:t>iTHEMES</a:t>
            </a:r>
            <a:r>
              <a:rPr lang="en-029" sz="1600" dirty="0"/>
              <a:t> SECURITY</a:t>
            </a:r>
          </a:p>
          <a:p>
            <a:pPr marL="285750" indent="-285750">
              <a:buFontTx/>
              <a:buChar char="-"/>
            </a:pPr>
            <a:r>
              <a:rPr lang="en-029" sz="1600" dirty="0"/>
              <a:t>WORDFENCE</a:t>
            </a:r>
          </a:p>
          <a:p>
            <a:pPr marL="285750" indent="-285750">
              <a:buFontTx/>
              <a:buChar char="-"/>
            </a:pPr>
            <a:endParaRPr lang="en-029" sz="1600" dirty="0"/>
          </a:p>
        </p:txBody>
      </p:sp>
    </p:spTree>
    <p:extLst>
      <p:ext uri="{BB962C8B-B14F-4D97-AF65-F5344CB8AC3E}">
        <p14:creationId xmlns:p14="http://schemas.microsoft.com/office/powerpoint/2010/main" val="42931767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071B02-B634-4712-B27F-CC7419734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5825" y="739533"/>
            <a:ext cx="1246116" cy="13092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441220-519D-4A3C-89AB-6999FE16FA5C}"/>
              </a:ext>
            </a:extLst>
          </p:cNvPr>
          <p:cNvSpPr txBox="1"/>
          <p:nvPr/>
        </p:nvSpPr>
        <p:spPr>
          <a:xfrm>
            <a:off x="2551287" y="2743440"/>
            <a:ext cx="66526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Search Engine Optimization</a:t>
            </a:r>
          </a:p>
          <a:p>
            <a:pPr algn="ctr"/>
            <a:r>
              <a:rPr lang="en-US" sz="3600" dirty="0"/>
              <a:t>SEO</a:t>
            </a:r>
          </a:p>
          <a:p>
            <a:endParaRPr lang="en-029" sz="28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920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6E478B-B509-4FE5-A5F4-9129CA2240D0}"/>
              </a:ext>
            </a:extLst>
          </p:cNvPr>
          <p:cNvSpPr txBox="1"/>
          <p:nvPr/>
        </p:nvSpPr>
        <p:spPr>
          <a:xfrm>
            <a:off x="747714" y="6193719"/>
            <a:ext cx="99440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2200" dirty="0">
                <a:solidFill>
                  <a:schemeClr val="bg1"/>
                </a:solidFill>
              </a:rPr>
              <a:t>Commercializing Your Web Development Skills</a:t>
            </a:r>
          </a:p>
        </p:txBody>
      </p:sp>
      <p:pic>
        <p:nvPicPr>
          <p:cNvPr id="5" name="Picture 4" descr="A close - up of a digital clock&#10;&#10;Description automatically generated with low confidence">
            <a:extLst>
              <a:ext uri="{FF2B5EF4-FFF2-40B4-BE49-F238E27FC236}">
                <a16:creationId xmlns:a16="http://schemas.microsoft.com/office/drawing/2014/main" id="{CBFF692E-B1DC-4001-B474-F14FDAAE7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190" y="0"/>
            <a:ext cx="69209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0340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6E478B-B509-4FE5-A5F4-9129CA2240D0}"/>
              </a:ext>
            </a:extLst>
          </p:cNvPr>
          <p:cNvSpPr txBox="1"/>
          <p:nvPr/>
        </p:nvSpPr>
        <p:spPr>
          <a:xfrm>
            <a:off x="747714" y="6193719"/>
            <a:ext cx="99440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2200" dirty="0">
                <a:solidFill>
                  <a:schemeClr val="bg1"/>
                </a:solidFill>
              </a:rPr>
              <a:t>Commercializing Your Web Development Skills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AFD2F50-BB8A-401E-B40F-8522FFA895EE}"/>
              </a:ext>
            </a:extLst>
          </p:cNvPr>
          <p:cNvSpPr txBox="1"/>
          <p:nvPr/>
        </p:nvSpPr>
        <p:spPr>
          <a:xfrm>
            <a:off x="5664601" y="233394"/>
            <a:ext cx="6622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SEO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B1AB850-126C-4927-A4D1-FD5B7CE30B03}"/>
              </a:ext>
            </a:extLst>
          </p:cNvPr>
          <p:cNvSpPr txBox="1"/>
          <p:nvPr/>
        </p:nvSpPr>
        <p:spPr>
          <a:xfrm>
            <a:off x="6519365" y="936010"/>
            <a:ext cx="491312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developers.google.com/speed/</a:t>
            </a:r>
            <a:br>
              <a:rPr lang="en-029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</a:br>
            <a:endParaRPr lang="en-029" sz="2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n-029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smallseotools.com/</a:t>
            </a:r>
            <a:br>
              <a:rPr lang="en-029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</a:br>
            <a:endParaRPr lang="en-029" sz="2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n-029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Uptimerobot.com</a:t>
            </a:r>
          </a:p>
          <a:p>
            <a:endParaRPr lang="en-029" sz="2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n-029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Seoptimer.com</a:t>
            </a:r>
          </a:p>
          <a:p>
            <a:endParaRPr lang="en-029" sz="2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n-029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Analytics(Google)</a:t>
            </a:r>
          </a:p>
          <a:p>
            <a:endParaRPr lang="en-029" sz="2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n-029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SpyFu.com</a:t>
            </a:r>
          </a:p>
          <a:p>
            <a:endParaRPr lang="en-029" sz="2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endParaRPr lang="en-029" sz="2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E526D53-EC28-4C51-8A83-7BEC7C01CDC6}"/>
              </a:ext>
            </a:extLst>
          </p:cNvPr>
          <p:cNvSpPr txBox="1"/>
          <p:nvPr/>
        </p:nvSpPr>
        <p:spPr>
          <a:xfrm>
            <a:off x="6647091" y="2209892"/>
            <a:ext cx="4799313" cy="338554"/>
          </a:xfrm>
          <a:prstGeom prst="rect">
            <a:avLst/>
          </a:prstGeom>
          <a:solidFill>
            <a:srgbClr val="FFC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endParaRPr lang="en-029" sz="16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3832912-44F4-4C6F-83CA-FA9BA7C96107}"/>
              </a:ext>
            </a:extLst>
          </p:cNvPr>
          <p:cNvSpPr txBox="1"/>
          <p:nvPr/>
        </p:nvSpPr>
        <p:spPr>
          <a:xfrm>
            <a:off x="6647091" y="3140699"/>
            <a:ext cx="4799313" cy="338554"/>
          </a:xfrm>
          <a:prstGeom prst="rect">
            <a:avLst/>
          </a:prstGeom>
          <a:solidFill>
            <a:srgbClr val="FFC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endParaRPr lang="en-029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D17422-3B00-443D-91B5-ACC5DFFD7946}"/>
              </a:ext>
            </a:extLst>
          </p:cNvPr>
          <p:cNvSpPr txBox="1"/>
          <p:nvPr/>
        </p:nvSpPr>
        <p:spPr>
          <a:xfrm>
            <a:off x="1897978" y="1366897"/>
            <a:ext cx="4194005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222222"/>
                </a:solidFill>
                <a:effectLst/>
                <a:latin typeface="DDG_ProximaNova"/>
              </a:rPr>
              <a:t>Search engine optimization is the process of increasing the quality and quantity of website traffic by increasing the visibility of a website or a web page to users of a web search engine.</a:t>
            </a:r>
            <a:endParaRPr lang="en-029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918DAA-F2BB-430F-9BF0-A69583AEB5BE}"/>
              </a:ext>
            </a:extLst>
          </p:cNvPr>
          <p:cNvSpPr txBox="1"/>
          <p:nvPr/>
        </p:nvSpPr>
        <p:spPr>
          <a:xfrm>
            <a:off x="6633177" y="3961428"/>
            <a:ext cx="4799313" cy="338554"/>
          </a:xfrm>
          <a:prstGeom prst="rect">
            <a:avLst/>
          </a:prstGeom>
          <a:solidFill>
            <a:srgbClr val="FFC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endParaRPr lang="en-029" sz="1600" dirty="0"/>
          </a:p>
        </p:txBody>
      </p:sp>
      <p:pic>
        <p:nvPicPr>
          <p:cNvPr id="5" name="Picture 4" descr="A picture containing text, clock, vector graphics&#10;&#10;Description automatically generated">
            <a:extLst>
              <a:ext uri="{FF2B5EF4-FFF2-40B4-BE49-F238E27FC236}">
                <a16:creationId xmlns:a16="http://schemas.microsoft.com/office/drawing/2014/main" id="{09D5E5C7-AB18-461F-B2CD-13807E54A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978" y="3823363"/>
            <a:ext cx="4066278" cy="20692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0ED43C5-8863-48A7-99B6-381B8B9A1563}"/>
              </a:ext>
            </a:extLst>
          </p:cNvPr>
          <p:cNvSpPr txBox="1"/>
          <p:nvPr/>
        </p:nvSpPr>
        <p:spPr>
          <a:xfrm>
            <a:off x="6647092" y="1376447"/>
            <a:ext cx="4799313" cy="338554"/>
          </a:xfrm>
          <a:prstGeom prst="rect">
            <a:avLst/>
          </a:prstGeom>
          <a:solidFill>
            <a:srgbClr val="FFC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endParaRPr lang="en-029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167FFC-76FA-4836-B228-BFE66D6EB01A}"/>
              </a:ext>
            </a:extLst>
          </p:cNvPr>
          <p:cNvSpPr txBox="1"/>
          <p:nvPr/>
        </p:nvSpPr>
        <p:spPr>
          <a:xfrm>
            <a:off x="6590778" y="4765193"/>
            <a:ext cx="4799313" cy="338554"/>
          </a:xfrm>
          <a:prstGeom prst="rect">
            <a:avLst/>
          </a:prstGeom>
          <a:solidFill>
            <a:srgbClr val="FFC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endParaRPr lang="en-029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6311CA-AD64-4838-9C60-B1630DC5D75D}"/>
              </a:ext>
            </a:extLst>
          </p:cNvPr>
          <p:cNvSpPr txBox="1"/>
          <p:nvPr/>
        </p:nvSpPr>
        <p:spPr>
          <a:xfrm>
            <a:off x="6633176" y="5704629"/>
            <a:ext cx="4799313" cy="338554"/>
          </a:xfrm>
          <a:prstGeom prst="rect">
            <a:avLst/>
          </a:prstGeom>
          <a:solidFill>
            <a:srgbClr val="FFC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endParaRPr lang="en-029" sz="1600" dirty="0"/>
          </a:p>
        </p:txBody>
      </p:sp>
    </p:spTree>
    <p:extLst>
      <p:ext uri="{BB962C8B-B14F-4D97-AF65-F5344CB8AC3E}">
        <p14:creationId xmlns:p14="http://schemas.microsoft.com/office/powerpoint/2010/main" val="29360791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6E478B-B509-4FE5-A5F4-9129CA2240D0}"/>
              </a:ext>
            </a:extLst>
          </p:cNvPr>
          <p:cNvSpPr txBox="1"/>
          <p:nvPr/>
        </p:nvSpPr>
        <p:spPr>
          <a:xfrm>
            <a:off x="747714" y="6193719"/>
            <a:ext cx="99440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2200" dirty="0">
                <a:solidFill>
                  <a:schemeClr val="bg1"/>
                </a:solidFill>
              </a:rPr>
              <a:t>Commercializing Your Web Development Skills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AFD2F50-BB8A-401E-B40F-8522FFA895EE}"/>
              </a:ext>
            </a:extLst>
          </p:cNvPr>
          <p:cNvSpPr txBox="1"/>
          <p:nvPr/>
        </p:nvSpPr>
        <p:spPr>
          <a:xfrm>
            <a:off x="6096000" y="281731"/>
            <a:ext cx="6622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CONCRETE 5: Walk Through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4ADC6E-B0C5-487D-B755-56BD8681E69B}"/>
              </a:ext>
            </a:extLst>
          </p:cNvPr>
          <p:cNvSpPr txBox="1"/>
          <p:nvPr/>
        </p:nvSpPr>
        <p:spPr>
          <a:xfrm>
            <a:off x="1315673" y="1433168"/>
            <a:ext cx="4347639" cy="398417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en-029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4B48F1-DC7D-4560-9064-E739C93C5AFC}"/>
              </a:ext>
            </a:extLst>
          </p:cNvPr>
          <p:cNvSpPr txBox="1"/>
          <p:nvPr/>
        </p:nvSpPr>
        <p:spPr>
          <a:xfrm>
            <a:off x="1502380" y="1555783"/>
            <a:ext cx="39742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222222"/>
                </a:solidFill>
                <a:effectLst/>
                <a:latin typeface="DDG_ProximaNova"/>
              </a:rPr>
              <a:t>concrete5 is designed for ease of use, for users with a minimum of technical skills. It enables users to edit site content directly from the page.</a:t>
            </a:r>
            <a:endParaRPr lang="en-029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6A33967-C277-4FB2-B4D3-762EEF12F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723" y="3494775"/>
            <a:ext cx="1846154" cy="18461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9E6A7D-78A8-4EC9-BB50-5B719303CD93}"/>
              </a:ext>
            </a:extLst>
          </p:cNvPr>
          <p:cNvSpPr txBox="1"/>
          <p:nvPr/>
        </p:nvSpPr>
        <p:spPr>
          <a:xfrm>
            <a:off x="6365363" y="1519280"/>
            <a:ext cx="5256829" cy="32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029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-   Selecting a Theme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029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Editing/Customizing Theme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029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Adding Pages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029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Page Edit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029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Publishing</a:t>
            </a:r>
          </a:p>
        </p:txBody>
      </p:sp>
    </p:spTree>
    <p:extLst>
      <p:ext uri="{BB962C8B-B14F-4D97-AF65-F5344CB8AC3E}">
        <p14:creationId xmlns:p14="http://schemas.microsoft.com/office/powerpoint/2010/main" val="12885767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6E478B-B509-4FE5-A5F4-9129CA2240D0}"/>
              </a:ext>
            </a:extLst>
          </p:cNvPr>
          <p:cNvSpPr txBox="1"/>
          <p:nvPr/>
        </p:nvSpPr>
        <p:spPr>
          <a:xfrm>
            <a:off x="747714" y="6193719"/>
            <a:ext cx="99440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2200" dirty="0">
                <a:solidFill>
                  <a:schemeClr val="bg1"/>
                </a:solidFill>
              </a:rPr>
              <a:t>Commercializing Your Web Development Skills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AFD2F50-BB8A-401E-B40F-8522FFA895EE}"/>
              </a:ext>
            </a:extLst>
          </p:cNvPr>
          <p:cNvSpPr txBox="1"/>
          <p:nvPr/>
        </p:nvSpPr>
        <p:spPr>
          <a:xfrm>
            <a:off x="6474220" y="233394"/>
            <a:ext cx="6622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USEFUL TOOLS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B1AB850-126C-4927-A4D1-FD5B7CE30B03}"/>
              </a:ext>
            </a:extLst>
          </p:cNvPr>
          <p:cNvSpPr txBox="1"/>
          <p:nvPr/>
        </p:nvSpPr>
        <p:spPr>
          <a:xfrm>
            <a:off x="6583550" y="1285993"/>
            <a:ext cx="49131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WhatCMS.org</a:t>
            </a:r>
            <a:br>
              <a:rPr lang="en-029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</a:br>
            <a:endParaRPr lang="en-029" sz="2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r>
              <a:rPr lang="en-029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Archive.org</a:t>
            </a:r>
          </a:p>
          <a:p>
            <a:endParaRPr lang="en-029" sz="2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r>
              <a:rPr lang="en-029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elements.envato.com</a:t>
            </a:r>
            <a:br>
              <a:rPr lang="en-029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</a:br>
            <a:endParaRPr lang="en-029" sz="2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r>
              <a:rPr lang="en-029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trends.google.com/trends</a:t>
            </a:r>
          </a:p>
          <a:p>
            <a:endParaRPr lang="en-029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1CD0B8-099E-4234-933E-186B233B1F03}"/>
              </a:ext>
            </a:extLst>
          </p:cNvPr>
          <p:cNvSpPr txBox="1"/>
          <p:nvPr/>
        </p:nvSpPr>
        <p:spPr>
          <a:xfrm>
            <a:off x="6697362" y="1744663"/>
            <a:ext cx="4799313" cy="338554"/>
          </a:xfrm>
          <a:prstGeom prst="rect">
            <a:avLst/>
          </a:prstGeom>
          <a:solidFill>
            <a:srgbClr val="FFC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r>
              <a:rPr lang="en-029" sz="1600" dirty="0"/>
              <a:t>RESEARCH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E526D53-EC28-4C51-8A83-7BEC7C01CDC6}"/>
              </a:ext>
            </a:extLst>
          </p:cNvPr>
          <p:cNvSpPr txBox="1"/>
          <p:nvPr/>
        </p:nvSpPr>
        <p:spPr>
          <a:xfrm>
            <a:off x="6697361" y="2580330"/>
            <a:ext cx="4799313" cy="338554"/>
          </a:xfrm>
          <a:prstGeom prst="rect">
            <a:avLst/>
          </a:prstGeom>
          <a:solidFill>
            <a:srgbClr val="FFC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r>
              <a:rPr lang="en-029" sz="1600" dirty="0"/>
              <a:t>RESEARCH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7219402-6DBD-4C4F-87B2-A7BFAF06474D}"/>
              </a:ext>
            </a:extLst>
          </p:cNvPr>
          <p:cNvSpPr txBox="1"/>
          <p:nvPr/>
        </p:nvSpPr>
        <p:spPr>
          <a:xfrm>
            <a:off x="6697360" y="3425253"/>
            <a:ext cx="4799313" cy="338554"/>
          </a:xfrm>
          <a:prstGeom prst="rect">
            <a:avLst/>
          </a:prstGeom>
          <a:solidFill>
            <a:srgbClr val="FFC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r>
              <a:rPr lang="en-029" sz="1600" dirty="0"/>
              <a:t>TEMPLATES &amp; RESOURCES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3832912-44F4-4C6F-83CA-FA9BA7C96107}"/>
              </a:ext>
            </a:extLst>
          </p:cNvPr>
          <p:cNvSpPr txBox="1"/>
          <p:nvPr/>
        </p:nvSpPr>
        <p:spPr>
          <a:xfrm>
            <a:off x="6691053" y="4270176"/>
            <a:ext cx="4799313" cy="338554"/>
          </a:xfrm>
          <a:prstGeom prst="rect">
            <a:avLst/>
          </a:prstGeom>
          <a:solidFill>
            <a:srgbClr val="FFC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r>
              <a:rPr lang="en-029" sz="1600"/>
              <a:t>RESEARCH</a:t>
            </a:r>
            <a:endParaRPr lang="en-029" sz="1600" dirty="0"/>
          </a:p>
        </p:txBody>
      </p:sp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3FB7244E-75A2-4FC7-966B-1C0DE5486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508" y="1610520"/>
            <a:ext cx="6103712" cy="299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39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786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071B02-B634-4712-B27F-CC7419734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5825" y="739533"/>
            <a:ext cx="1246116" cy="1309210"/>
          </a:xfrm>
          <a:prstGeom prst="rect">
            <a:avLst/>
          </a:prstGeo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441220-519D-4A3C-89AB-6999FE16FA5C}"/>
              </a:ext>
            </a:extLst>
          </p:cNvPr>
          <p:cNvSpPr txBox="1"/>
          <p:nvPr/>
        </p:nvSpPr>
        <p:spPr>
          <a:xfrm>
            <a:off x="2330875" y="2705725"/>
            <a:ext cx="66526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</a:rPr>
              <a:t>Q &amp; A</a:t>
            </a:r>
          </a:p>
          <a:p>
            <a:pPr algn="ctr"/>
            <a:r>
              <a:rPr lang="en-US" sz="4400" dirty="0">
                <a:solidFill>
                  <a:srgbClr val="0070C0"/>
                </a:solidFill>
              </a:rPr>
              <a:t>INTERLUDE</a:t>
            </a:r>
          </a:p>
        </p:txBody>
      </p:sp>
    </p:spTree>
    <p:extLst>
      <p:ext uri="{BB962C8B-B14F-4D97-AF65-F5344CB8AC3E}">
        <p14:creationId xmlns:p14="http://schemas.microsoft.com/office/powerpoint/2010/main" val="3070447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071B02-B634-4712-B27F-CC7419734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5825" y="739533"/>
            <a:ext cx="1246116" cy="13092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441220-519D-4A3C-89AB-6999FE16FA5C}"/>
              </a:ext>
            </a:extLst>
          </p:cNvPr>
          <p:cNvSpPr txBox="1"/>
          <p:nvPr/>
        </p:nvSpPr>
        <p:spPr>
          <a:xfrm>
            <a:off x="3214849" y="1920895"/>
            <a:ext cx="66526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THANK YOU</a:t>
            </a:r>
          </a:p>
          <a:p>
            <a:endParaRPr lang="en-029" sz="2800" i="1" dirty="0">
              <a:solidFill>
                <a:schemeClr val="tx2"/>
              </a:solidFill>
            </a:endParaRPr>
          </a:p>
          <a:p>
            <a:r>
              <a:rPr lang="en-029" sz="2800" i="1" dirty="0">
                <a:solidFill>
                  <a:schemeClr val="tx2"/>
                </a:solidFill>
              </a:rPr>
              <a:t>Rodney Browne</a:t>
            </a:r>
          </a:p>
          <a:p>
            <a:r>
              <a:rPr lang="en-029" sz="2800" i="1" dirty="0">
                <a:solidFill>
                  <a:schemeClr val="tx2"/>
                </a:solidFill>
              </a:rPr>
              <a:t>762-7483</a:t>
            </a:r>
          </a:p>
        </p:txBody>
      </p:sp>
    </p:spTree>
    <p:extLst>
      <p:ext uri="{BB962C8B-B14F-4D97-AF65-F5344CB8AC3E}">
        <p14:creationId xmlns:p14="http://schemas.microsoft.com/office/powerpoint/2010/main" val="33348764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2000"/>
                <a:satMod val="1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971C58-AB76-4A2A-B231-5F8CA03CF49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2813</TotalTime>
  <Words>328</Words>
  <Application>Microsoft Office PowerPoint</Application>
  <PresentationFormat>Widescreen</PresentationFormat>
  <Paragraphs>76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DDG_ProximaNova</vt:lpstr>
      <vt:lpstr>Tw Cen MT</vt:lpstr>
      <vt:lpstr>Circuit</vt:lpstr>
      <vt:lpstr>Commercializing Your Web Development Skills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Commercializing Your Web Development Skills</dc:title>
  <dc:creator>Rodney Browne</dc:creator>
  <cp:lastModifiedBy>Rodney Browne</cp:lastModifiedBy>
  <cp:revision>69</cp:revision>
  <dcterms:created xsi:type="dcterms:W3CDTF">2021-01-15T10:56:58Z</dcterms:created>
  <dcterms:modified xsi:type="dcterms:W3CDTF">2021-01-23T12:05:51Z</dcterms:modified>
</cp:coreProperties>
</file>